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1CBE4C-2AFD-47D1-8456-0DEDDA30DDA8}" type="datetimeFigureOut">
              <a:rPr lang="sr-Latn-CS" smtClean="0"/>
              <a:pPr/>
              <a:t>27.10.2015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142837-6C86-40F2-B009-ED97989C73C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Showcard Gothic" pitchFamily="82" charset="0"/>
              </a:rPr>
              <a:t>DJEDOVI I BAKE</a:t>
            </a:r>
            <a:br>
              <a:rPr lang="hr-HR" dirty="0" smtClean="0">
                <a:latin typeface="Showcard Gothic" pitchFamily="82" charset="0"/>
              </a:rPr>
            </a:br>
            <a:r>
              <a:rPr lang="hr-HR" dirty="0" smtClean="0">
                <a:latin typeface="Showcard Gothic" pitchFamily="82" charset="0"/>
              </a:rPr>
              <a:t>U ŠKOLSKIM</a:t>
            </a:r>
            <a:br>
              <a:rPr lang="hr-HR" dirty="0" smtClean="0">
                <a:latin typeface="Showcard Gothic" pitchFamily="82" charset="0"/>
              </a:rPr>
            </a:br>
            <a:r>
              <a:rPr lang="hr-HR" dirty="0" smtClean="0">
                <a:latin typeface="Showcard Gothic" pitchFamily="82" charset="0"/>
              </a:rPr>
              <a:t>KLUPAMA</a:t>
            </a:r>
            <a:endParaRPr lang="hr-HR" dirty="0">
              <a:latin typeface="Showcard Gothic" pitchFamily="82" charset="0"/>
            </a:endParaRPr>
          </a:p>
        </p:txBody>
      </p:sp>
      <p:pic>
        <p:nvPicPr>
          <p:cNvPr id="1026" name="Picture 2" descr="C:\Users\Matić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143380"/>
            <a:ext cx="2084376" cy="1857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Showcard Gothic" pitchFamily="82" charset="0"/>
              </a:rPr>
              <a:t>izradili :</a:t>
            </a:r>
          </a:p>
          <a:p>
            <a:r>
              <a:rPr lang="hr-HR" sz="4000" dirty="0" smtClean="0">
                <a:latin typeface="Showcard Gothic" pitchFamily="82" charset="0"/>
              </a:rPr>
              <a:t>Leon </a:t>
            </a:r>
            <a:r>
              <a:rPr lang="hr-HR" sz="4000" dirty="0" err="1" smtClean="0">
                <a:latin typeface="Showcard Gothic" pitchFamily="82" charset="0"/>
              </a:rPr>
              <a:t>matiĆ</a:t>
            </a:r>
            <a:endParaRPr lang="hr-HR" sz="4000" dirty="0" smtClean="0">
              <a:latin typeface="Showcard Gothic" pitchFamily="82" charset="0"/>
            </a:endParaRPr>
          </a:p>
          <a:p>
            <a:r>
              <a:rPr lang="hr-HR" sz="4000" dirty="0" smtClean="0">
                <a:latin typeface="Showcard Gothic" pitchFamily="82" charset="0"/>
              </a:rPr>
              <a:t>Ivan </a:t>
            </a:r>
            <a:r>
              <a:rPr lang="hr-HR" sz="4000" smtClean="0">
                <a:latin typeface="Showcard Gothic" pitchFamily="82" charset="0"/>
              </a:rPr>
              <a:t>eŠegoviĆ</a:t>
            </a:r>
            <a:endParaRPr lang="hr-HR" sz="4000" dirty="0">
              <a:latin typeface="Showcard Gothic" pitchFamily="82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5286380" y="3214686"/>
            <a:ext cx="2643206" cy="235745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su poštovali nastavnike jer su se bojali da ne bi dobili batina.</a:t>
            </a:r>
          </a:p>
          <a:p>
            <a:r>
              <a:rPr lang="hr-HR" dirty="0" smtClean="0"/>
              <a:t>Kada su djeca bila zločesta ili kada su bila neposlušna i ako su imali netočne zadatke, dobivali su packe.</a:t>
            </a:r>
          </a:p>
          <a:p>
            <a:r>
              <a:rPr lang="hr-HR" dirty="0" smtClean="0"/>
              <a:t>Osim packi, bilo je i klečanje na kukuruzu, školski zatvori te povlačenje za </a:t>
            </a:r>
            <a:r>
              <a:rPr lang="hr-HR" dirty="0" err="1" smtClean="0"/>
              <a:t>zolufe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</a:t>
            </a:r>
            <a:r>
              <a:rPr lang="hr-HR" dirty="0" smtClean="0">
                <a:latin typeface="Showcard Gothic" pitchFamily="82" charset="0"/>
              </a:rPr>
              <a:t>     </a:t>
            </a:r>
            <a:br>
              <a:rPr lang="hr-HR" dirty="0" smtClean="0">
                <a:latin typeface="Showcard Gothic" pitchFamily="82" charset="0"/>
              </a:rPr>
            </a:br>
            <a:r>
              <a:rPr lang="hr-HR" dirty="0" smtClean="0">
                <a:latin typeface="Showcard Gothic" pitchFamily="82" charset="0"/>
              </a:rPr>
              <a:t>              ODNOS  UCENIKA  PREMA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</a:t>
            </a:r>
            <a:r>
              <a:rPr lang="hr-HR" dirty="0" smtClean="0">
                <a:latin typeface="Showcard Gothic" pitchFamily="82" charset="0"/>
              </a:rPr>
              <a:t>      nastavnicima</a:t>
            </a:r>
            <a:endParaRPr lang="hr-HR" dirty="0"/>
          </a:p>
        </p:txBody>
      </p:sp>
      <p:pic>
        <p:nvPicPr>
          <p:cNvPr id="2050" name="Picture 2" descr="C:\Users\Matić\Desktop\1950-51_1c_drenge_1950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3886">
            <a:off x="5187173" y="4201403"/>
            <a:ext cx="3378450" cy="2071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Matić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7502">
            <a:off x="1553721" y="4646559"/>
            <a:ext cx="2732079" cy="17542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Grubo  i strogo , dijeljenje packi.</a:t>
            </a:r>
          </a:p>
          <a:p>
            <a:r>
              <a:rPr lang="hr-HR" dirty="0" smtClean="0"/>
              <a:t>Više grešaka </a:t>
            </a:r>
            <a:r>
              <a:rPr lang="hr-HR" dirty="0" smtClean="0"/>
              <a:t>=više </a:t>
            </a:r>
            <a:r>
              <a:rPr lang="hr-HR" dirty="0" smtClean="0"/>
              <a:t>packi, trljanje soli ruku od ruku</a:t>
            </a:r>
          </a:p>
          <a:p>
            <a:r>
              <a:rPr lang="hr-HR" dirty="0" smtClean="0"/>
              <a:t>Išlo se u školske zatvore.  </a:t>
            </a:r>
          </a:p>
          <a:p>
            <a:r>
              <a:rPr lang="hr-HR" dirty="0" smtClean="0"/>
              <a:t>Nekada su nastavnici bili korektni, ali strogi i živjeli su u školskim zajednicama 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</a:t>
            </a:r>
            <a:r>
              <a:rPr lang="hr-HR" dirty="0" smtClean="0">
                <a:latin typeface="Showcard Gothic" pitchFamily="82" charset="0"/>
              </a:rPr>
              <a:t>odnos  nastavnika  prema  </a:t>
            </a:r>
            <a:br>
              <a:rPr lang="hr-HR" dirty="0" smtClean="0">
                <a:latin typeface="Showcard Gothic" pitchFamily="82" charset="0"/>
              </a:rPr>
            </a:br>
            <a:r>
              <a:rPr lang="hr-HR" dirty="0" smtClean="0">
                <a:latin typeface="Showcard Gothic" pitchFamily="82" charset="0"/>
              </a:rPr>
              <a:t>                              </a:t>
            </a:r>
            <a:r>
              <a:rPr lang="hr-HR" dirty="0" err="1" smtClean="0">
                <a:latin typeface="Showcard Gothic" pitchFamily="82" charset="0"/>
              </a:rPr>
              <a:t>uČENICIMA</a:t>
            </a: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1027" name="Picture 3" descr="C:\Users\Matić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2223">
            <a:off x="4799112" y="4044270"/>
            <a:ext cx="3142703" cy="2062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Škole su  bile najobičnije: drvene i male.</a:t>
            </a:r>
          </a:p>
          <a:p>
            <a:r>
              <a:rPr lang="hr-HR" dirty="0" smtClean="0"/>
              <a:t>Imale su i dvorište koje je isto bilo malo.</a:t>
            </a:r>
          </a:p>
          <a:p>
            <a:r>
              <a:rPr lang="hr-HR" dirty="0" smtClean="0"/>
              <a:t>Učionice su bile mizerne, najobičnije drvene klupe.</a:t>
            </a:r>
          </a:p>
          <a:p>
            <a:r>
              <a:rPr lang="hr-HR" dirty="0" smtClean="0"/>
              <a:t>U jednoj učionici je bilo dva razreda (oko 40 učenika).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howcard Gothic" pitchFamily="82" charset="0"/>
              </a:rPr>
              <a:t>IZGLED ŠKOLE I UČIONICA</a:t>
            </a:r>
            <a:endParaRPr lang="hr-HR" dirty="0">
              <a:latin typeface="Showcard Gothic" pitchFamily="82" charset="0"/>
            </a:endParaRPr>
          </a:p>
        </p:txBody>
      </p:sp>
      <p:pic>
        <p:nvPicPr>
          <p:cNvPr id="2050" name="Picture 2" descr="C:\Users\Matić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7791">
            <a:off x="865388" y="4007708"/>
            <a:ext cx="2505075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Matić\Desktop\Oroe_Skole_1950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8483">
            <a:off x="5113758" y="4220161"/>
            <a:ext cx="2714644" cy="1900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Prije u školama su se koristile tablice  s kredom i spužvom.</a:t>
            </a:r>
          </a:p>
          <a:p>
            <a:r>
              <a:rPr lang="hr-HR" dirty="0" smtClean="0"/>
              <a:t>Kasnije su uveli bukvare  s abecedom .</a:t>
            </a:r>
          </a:p>
          <a:p>
            <a:r>
              <a:rPr lang="hr-HR" dirty="0" smtClean="0"/>
              <a:t>Matematika, Historija (povijest), Zemljopis (geografija), Poznavanje prirode (priroda i društvo), Krasopis , Domaćinstvo, </a:t>
            </a:r>
            <a:r>
              <a:rPr lang="hr-HR" dirty="0" err="1" smtClean="0"/>
              <a:t>Filskultura</a:t>
            </a:r>
            <a:r>
              <a:rPr lang="hr-HR" dirty="0" smtClean="0"/>
              <a:t> , Hrvatsko-srpski           </a:t>
            </a:r>
          </a:p>
          <a:p>
            <a:r>
              <a:rPr lang="hr-HR" dirty="0" smtClean="0"/>
              <a:t>Pisalo se ćirilicom i latinicom         </a:t>
            </a:r>
          </a:p>
          <a:p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          </a:t>
            </a:r>
            <a:r>
              <a:rPr lang="hr-HR" dirty="0" smtClean="0">
                <a:latin typeface="Showcard Gothic" pitchFamily="82" charset="0"/>
              </a:rPr>
              <a:t>ŠKOLSKI  PREDMETI       </a:t>
            </a:r>
            <a:br>
              <a:rPr lang="hr-HR" dirty="0" smtClean="0">
                <a:latin typeface="Showcard Gothic" pitchFamily="82" charset="0"/>
              </a:rPr>
            </a:br>
            <a:endParaRPr lang="hr-HR" dirty="0">
              <a:latin typeface="Showcard Gothic" pitchFamily="8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nekim su se školama  morale nositi kute, a u nekima se nosilo ono što je tko imao. </a:t>
            </a:r>
          </a:p>
          <a:p>
            <a:r>
              <a:rPr lang="hr-HR" dirty="0" smtClean="0"/>
              <a:t>Torbe su bile ručno tkane  s raznim šarama, a zvale su se “</a:t>
            </a:r>
            <a:r>
              <a:rPr lang="hr-HR" dirty="0" err="1" smtClean="0"/>
              <a:t>pastirke</a:t>
            </a:r>
            <a:r>
              <a:rPr lang="hr-HR" dirty="0" smtClean="0"/>
              <a:t>”.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</a:t>
            </a:r>
            <a:r>
              <a:rPr lang="hr-HR" dirty="0" smtClean="0">
                <a:latin typeface="Showcard Gothic" pitchFamily="82" charset="0"/>
              </a:rPr>
              <a:t>ODJEĆA,OBUĆA I ŠKOLSKE</a:t>
            </a:r>
            <a:br>
              <a:rPr lang="hr-HR" dirty="0" smtClean="0">
                <a:latin typeface="Showcard Gothic" pitchFamily="82" charset="0"/>
              </a:rPr>
            </a:br>
            <a:r>
              <a:rPr lang="hr-HR" dirty="0" smtClean="0">
                <a:latin typeface="Showcard Gothic" pitchFamily="82" charset="0"/>
              </a:rPr>
              <a:t>                                TORBE</a:t>
            </a:r>
            <a:endParaRPr lang="hr-HR" dirty="0"/>
          </a:p>
        </p:txBody>
      </p:sp>
      <p:pic>
        <p:nvPicPr>
          <p:cNvPr id="3074" name="Picture 2" descr="C:\Users\Matić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3238516" cy="2228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Matić\Desktop\Stora_Vika_skola_1950-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3500462" cy="3146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Matić\Desktop\sl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14290"/>
            <a:ext cx="4714908" cy="3212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Matić\Desktop\1950-51_1c_drenge_1950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4214842" cy="2992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Matić\Desktop\KLUPA-DRVO-STA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3857652" cy="2857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     </a:t>
            </a:r>
            <a:r>
              <a:rPr lang="hr-HR" i="1" dirty="0" smtClean="0"/>
              <a:t>Druže Tito,mi ti se kunemo</a:t>
            </a:r>
          </a:p>
          <a:p>
            <a:pPr>
              <a:buNone/>
            </a:pPr>
            <a:r>
              <a:rPr lang="hr-HR" i="1" dirty="0" smtClean="0"/>
              <a:t>         da sa tvoga puta ne skrenemo.</a:t>
            </a:r>
          </a:p>
          <a:p>
            <a:pPr>
              <a:buNone/>
            </a:pPr>
            <a:r>
              <a:rPr lang="hr-HR" i="1" dirty="0" smtClean="0"/>
              <a:t>                 </a:t>
            </a:r>
          </a:p>
          <a:p>
            <a:pPr>
              <a:buNone/>
            </a:pPr>
            <a:r>
              <a:rPr lang="hr-HR" i="1" dirty="0" smtClean="0"/>
              <a:t>         </a:t>
            </a:r>
          </a:p>
          <a:p>
            <a:pPr>
              <a:buNone/>
            </a:pPr>
            <a:r>
              <a:rPr lang="hr-HR" i="1" dirty="0" smtClean="0"/>
              <a:t>                     Druže Tito,ljubičice bijela</a:t>
            </a:r>
          </a:p>
          <a:p>
            <a:pPr>
              <a:buNone/>
            </a:pPr>
            <a:r>
              <a:rPr lang="hr-HR" i="1" dirty="0" smtClean="0"/>
              <a:t>			tebe voli omladina cijela.</a:t>
            </a:r>
          </a:p>
          <a:p>
            <a:pPr>
              <a:buNone/>
            </a:pPr>
            <a:endParaRPr lang="hr-HR" i="1" dirty="0" smtClean="0"/>
          </a:p>
          <a:p>
            <a:pPr>
              <a:buNone/>
            </a:pPr>
            <a:r>
              <a:rPr lang="hr-HR" i="1" dirty="0" smtClean="0"/>
              <a:t>     To je naša borba dala</a:t>
            </a:r>
          </a:p>
          <a:p>
            <a:pPr>
              <a:buNone/>
            </a:pPr>
            <a:r>
              <a:rPr lang="hr-HR" i="1" dirty="0" smtClean="0"/>
              <a:t>    da imamo Tita za maršala.</a:t>
            </a:r>
          </a:p>
          <a:p>
            <a:pPr>
              <a:buNone/>
            </a:pPr>
            <a:r>
              <a:rPr lang="hr-HR" i="1" dirty="0" smtClean="0"/>
              <a:t>                        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r>
              <a:rPr lang="hr-HR" dirty="0" smtClean="0">
                <a:latin typeface="Showcard Gothic" pitchFamily="82" charset="0"/>
              </a:rPr>
              <a:t>PJESME:</a:t>
            </a:r>
            <a:endParaRPr lang="hr-H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Kazne za kršenje pravila :</a:t>
            </a:r>
          </a:p>
          <a:p>
            <a:r>
              <a:rPr lang="hr-HR" dirty="0" smtClean="0"/>
              <a:t>Pet minuta kašnjenja se kažnjava  sa sat vremena  poslije nastave. </a:t>
            </a:r>
          </a:p>
          <a:p>
            <a:r>
              <a:rPr lang="hr-HR" dirty="0" smtClean="0"/>
              <a:t>Ukoliko netko ne napiše zadaću, kažnjava se s dvostruko više sutradan.</a:t>
            </a:r>
          </a:p>
          <a:p>
            <a:r>
              <a:rPr lang="hr-HR" dirty="0" smtClean="0"/>
              <a:t>Učenik koji je uhvaćen da piše lijevom rukom, dobit će udarac  po  prstnim zglobovima.</a:t>
            </a:r>
          </a:p>
          <a:p>
            <a:r>
              <a:rPr lang="hr-HR" dirty="0" smtClean="0"/>
              <a:t>Uništavanje  školske imovine se kažnjavalo  izbacivanjem iz škole</a:t>
            </a:r>
          </a:p>
          <a:p>
            <a:r>
              <a:rPr lang="hr-HR" dirty="0" smtClean="0"/>
              <a:t>Tuča, laganje i varanje  se kažnjavala izbacivanjem iz škole.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Showcard Gothic" pitchFamily="82" charset="0"/>
              </a:rPr>
              <a:t>                  jeste  li  znali ?</a:t>
            </a:r>
            <a:br>
              <a:rPr lang="hr-HR" dirty="0" smtClean="0">
                <a:latin typeface="Showcard Gothic" pitchFamily="82" charset="0"/>
              </a:rPr>
            </a:br>
            <a:endParaRPr lang="hr-HR" dirty="0">
              <a:latin typeface="Showcard Gothic" pitchFamily="8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328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Papir</vt:lpstr>
      <vt:lpstr>DJEDOVI I BAKE U ŠKOLSKIM KLUPAMA</vt:lpstr>
      <vt:lpstr>                           ODNOS  UCENIKA  PREMA                             nastavnicima</vt:lpstr>
      <vt:lpstr>        odnos  nastavnika  prema                                 uČENICIMA  </vt:lpstr>
      <vt:lpstr>IZGLED ŠKOLE I UČIONICA</vt:lpstr>
      <vt:lpstr>                  ŠKOLSKI  PREDMETI        </vt:lpstr>
      <vt:lpstr>               ODJEĆA,OBUĆA I ŠKOLSKE                                 TORBE</vt:lpstr>
      <vt:lpstr>Slide 7</vt:lpstr>
      <vt:lpstr>     PJESME:</vt:lpstr>
      <vt:lpstr>                  jeste  li  znali ?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DJEDOVI I BAKE U ŠKOLSKIM KLUPAMA</dc:title>
  <dc:creator>Ivica</dc:creator>
  <cp:lastModifiedBy>Marina</cp:lastModifiedBy>
  <cp:revision>18</cp:revision>
  <dcterms:created xsi:type="dcterms:W3CDTF">2015-10-19T12:48:39Z</dcterms:created>
  <dcterms:modified xsi:type="dcterms:W3CDTF">2015-10-27T19:45:16Z</dcterms:modified>
</cp:coreProperties>
</file>