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9" r:id="rId9"/>
    <p:sldId id="270" r:id="rId10"/>
    <p:sldId id="271" r:id="rId11"/>
    <p:sldId id="261" r:id="rId12"/>
    <p:sldId id="262" r:id="rId13"/>
    <p:sldId id="272" r:id="rId14"/>
    <p:sldId id="273" r:id="rId15"/>
    <p:sldId id="263" r:id="rId16"/>
    <p:sldId id="264" r:id="rId17"/>
    <p:sldId id="265" r:id="rId18"/>
    <p:sldId id="274" r:id="rId19"/>
    <p:sldId id="26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E82FC-44CF-4C42-B32A-775190645788}" v="95" dt="2026-06-22T15:59:21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Kemij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ventanaciudadana.cl/pensamientos-de-marie-curie-2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tus.wiki/doku.php/kemia:alkuaineiden_jaksollinen_jaerjestelma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acientifica.com/2016/10/25/lenguaje-la-quimica/675px-david_-_portrait_of_monsieur_lavoisier_and_his_wif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8B%89%E6%B2%83%E6%96%AF%E6%8B%89%E5%A4%AB%C2%B7%E9%B2%81%E6%97%A5%E5%A5%87%E5%8D%A1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VrWbTSee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grjcc0Su6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357" y="3130041"/>
            <a:ext cx="3027251" cy="2387600"/>
          </a:xfrm>
        </p:spPr>
        <p:txBody>
          <a:bodyPr anchor="t">
            <a:normAutofit/>
          </a:bodyPr>
          <a:lstStyle/>
          <a:p>
            <a:pPr algn="l"/>
            <a:r>
              <a:rPr lang="hr-HR" sz="4700"/>
              <a:t>Kemijski izazov!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356" y="1122362"/>
            <a:ext cx="3027250" cy="1709849"/>
          </a:xfrm>
        </p:spPr>
        <p:txBody>
          <a:bodyPr anchor="b">
            <a:normAutofit/>
          </a:bodyPr>
          <a:lstStyle/>
          <a:p>
            <a:pPr algn="l"/>
            <a:r>
              <a:rPr lang="pl-PL" sz="1700"/>
              <a:t>Pub kviz za 8. razred</a:t>
            </a:r>
            <a:endParaRPr lang="hr-HR" sz="1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315431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391886"/>
            <a:ext cx="4507025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Slika 9" descr="Slika na kojoj se prikazuje boca, u dvorani&#10;&#10;Opis je automatski generiran">
            <a:extLst>
              <a:ext uri="{FF2B5EF4-FFF2-40B4-BE49-F238E27FC236}">
                <a16:creationId xmlns:a16="http://schemas.microsoft.com/office/drawing/2014/main" id="{900E5622-E916-4495-A949-C96606A43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176" r="20408" b="3675"/>
          <a:stretch/>
        </p:blipFill>
        <p:spPr>
          <a:xfrm>
            <a:off x="4441869" y="666728"/>
            <a:ext cx="4152000" cy="526510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B712CC8A-17CD-41C3-BE35-5627F92921A6}"/>
              </a:ext>
            </a:extLst>
          </p:cNvPr>
          <p:cNvSpPr txBox="1"/>
          <p:nvPr/>
        </p:nvSpPr>
        <p:spPr>
          <a:xfrm>
            <a:off x="6328505" y="5932464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hr.wikipedia.org/wiki/Kemij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6835DD3-5035-45AE-A91A-B1FBF833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hr-HR" sz="4200"/>
              <a:t>Krug 2: Kemija u modelima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60E9A0C-D085-4301-AB5A-5D5E18BF3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hr-HR" sz="2000" dirty="0"/>
              <a:t>Koju organsku molekulu prikazuje sljedeći model?</a:t>
            </a:r>
          </a:p>
          <a:p>
            <a:endParaRPr lang="hr-HR" sz="1700" dirty="0"/>
          </a:p>
          <a:p>
            <a:endParaRPr lang="hr-HR" sz="17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3C501F7-21C6-4397-8745-AD7F65D6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49" y="3018400"/>
            <a:ext cx="3862707" cy="26459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5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3600"/>
              <a:t>Krug 3: Pokus – </a:t>
            </a:r>
            <a:r>
              <a:rPr lang="nb-NO" sz="3600" dirty="0"/>
              <a:t>Gorenje alkohola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endParaRPr lang="hr-HR" sz="1900" dirty="0"/>
          </a:p>
          <a:p>
            <a:r>
              <a:rPr lang="hr-HR" dirty="0"/>
              <a:t>Pitanje: Koji su produkti gorenja alkohola uz dovoljno kisika?</a:t>
            </a:r>
          </a:p>
          <a:p>
            <a:endParaRPr lang="hr-HR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790D8E-0C64-4680-86A8-DB80CB81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26" r="27118" b="-1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B8DCBA-FEED-46EF-A140-35B904015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2849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656150"/>
            <a:ext cx="4193090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23" y="873940"/>
            <a:ext cx="3725246" cy="1231723"/>
          </a:xfrm>
        </p:spPr>
        <p:txBody>
          <a:bodyPr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sv-SE" sz="3100"/>
              <a:t>Krug 3: </a:t>
            </a:r>
            <a:br>
              <a:rPr lang="sv-SE" sz="3100" dirty="0"/>
            </a:br>
            <a:r>
              <a:rPr lang="sv-SE" sz="3100"/>
              <a:t>Pokus –Gorenje </a:t>
            </a:r>
            <a:r>
              <a:rPr lang="sv-SE" sz="3100" dirty="0"/>
              <a:t>magnezija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2524721"/>
            <a:ext cx="3743722" cy="3677123"/>
          </a:xfrm>
        </p:spPr>
        <p:txBody>
          <a:bodyPr anchor="ctr">
            <a:normAutofit/>
          </a:bodyPr>
          <a:lstStyle/>
          <a:p>
            <a:r>
              <a:rPr lang="hr-HR" sz="2800" dirty="0"/>
              <a:t>Pitanje: Kako se zove produkt kemijske reakcije gorenja magnezija i kakve je boje?</a:t>
            </a:r>
          </a:p>
          <a:p>
            <a:endParaRPr lang="hr-HR" sz="1600" dirty="0"/>
          </a:p>
          <a:p>
            <a:endParaRPr lang="hr-HR" sz="16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7BF26E-DAE6-4C86-B91B-2ACBBAEF73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071" r="3812" b="2"/>
          <a:stretch>
            <a:fillRect/>
          </a:stretch>
        </p:blipFill>
        <p:spPr>
          <a:xfrm>
            <a:off x="5091287" y="613147"/>
            <a:ext cx="3424063" cy="559344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92240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47F7F69-2FFA-4AB6-935D-2F5E42427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600"/>
              <a:t>Krug 3: Pokus- </a:t>
            </a:r>
            <a:r>
              <a:rPr lang="hr-HR" sz="3600" dirty="0"/>
              <a:t>Zagrijavanje modre galice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EAD1CA5-A1FA-4FDF-8253-786B520B4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PITANJE: Kako zovemo tvar koja nastaje zagrijavanjem modre galice, a ujedno je reagens za dokazivanje vode?</a:t>
            </a:r>
          </a:p>
          <a:p>
            <a:endParaRPr lang="hr-HR" sz="19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10833F6-F6E8-4203-A7B1-ED0B12EAD5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5" r="-2" b="9880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31421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B678C6-396E-478E-B0F4-1CA900C8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100"/>
              <a:t>Krug 3: Pokus- </a:t>
            </a:r>
            <a:r>
              <a:rPr lang="hr-HR" sz="3100" dirty="0"/>
              <a:t>Reakcija kiseline i lužine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2640EB-1F0C-4EF9-836F-5FE3BF530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1" b="14227"/>
          <a:stretch>
            <a:fillRect/>
          </a:stretch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36593F-3EC6-46C3-8A24-4646EFA76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anchor="ctr">
            <a:normAutofit/>
          </a:bodyPr>
          <a:lstStyle/>
          <a:p>
            <a:r>
              <a:rPr lang="hr-HR" sz="2000" dirty="0"/>
              <a:t>PITANJE: Navedi nazive dva produkta koji nastaju reakcijom kiseline i lužine?</a:t>
            </a: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2533280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Krug</a:t>
            </a:r>
            <a:r>
              <a:t> 4: </a:t>
            </a:r>
            <a:r>
              <a:rPr lang="hr-HR" dirty="0"/>
              <a:t>Zagonetke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Koji kemijski element je rješenje sljedeće zagonetke?</a:t>
            </a:r>
          </a:p>
          <a:p>
            <a:endParaRPr lang="hr-HR" dirty="0"/>
          </a:p>
          <a:p>
            <a:r>
              <a:rPr lang="hr-HR" dirty="0">
                <a:latin typeface="Monotype Corsiva" panose="03010101010201010101" pitchFamily="66" charset="0"/>
              </a:rPr>
              <a:t>"U zemlji se skriva, a blista kao dan,</a:t>
            </a:r>
            <a:br>
              <a:rPr lang="hr-HR" dirty="0">
                <a:latin typeface="Monotype Corsiva" panose="03010101010201010101" pitchFamily="66" charset="0"/>
              </a:rPr>
            </a:br>
            <a:r>
              <a:rPr lang="hr-HR" dirty="0">
                <a:latin typeface="Monotype Corsiva" panose="03010101010201010101" pitchFamily="66" charset="0"/>
              </a:rPr>
              <a:t>kraljevima drago, svima poznat san.</a:t>
            </a:r>
            <a:br>
              <a:rPr lang="hr-HR" dirty="0">
                <a:latin typeface="Monotype Corsiva" panose="03010101010201010101" pitchFamily="66" charset="0"/>
              </a:rPr>
            </a:br>
            <a:r>
              <a:rPr lang="hr-HR" dirty="0">
                <a:latin typeface="Monotype Corsiva" panose="03010101010201010101" pitchFamily="66" charset="0"/>
              </a:rPr>
              <a:t>Ne hrđa, ne vene, vječno vrijedi,</a:t>
            </a:r>
            <a:br>
              <a:rPr lang="hr-HR" dirty="0">
                <a:latin typeface="Monotype Corsiva" panose="03010101010201010101" pitchFamily="66" charset="0"/>
              </a:rPr>
            </a:br>
            <a:r>
              <a:rPr lang="hr-HR" dirty="0">
                <a:latin typeface="Monotype Corsiva" panose="03010101010201010101" pitchFamily="66" charset="0"/>
              </a:rPr>
              <a:t>u kovčezima tajno bogatstvo sjedi."</a:t>
            </a:r>
            <a:endParaRPr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r>
              <a:rPr lang="hr-HR" sz="3000"/>
              <a:t>Krug 4: Zagonetka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2688336"/>
            <a:ext cx="3374136" cy="3584448"/>
          </a:xfrm>
        </p:spPr>
        <p:txBody>
          <a:bodyPr anchor="t">
            <a:normAutofit fontScale="92500" lnSpcReduction="10000"/>
          </a:bodyPr>
          <a:lstStyle/>
          <a:p>
            <a:r>
              <a:rPr lang="hr-HR" sz="2400" dirty="0"/>
              <a:t>Koji kemijski element je rješenje sljedeće zagonetke?</a:t>
            </a:r>
          </a:p>
          <a:p>
            <a:endParaRPr lang="hr-HR" sz="2400" dirty="0"/>
          </a:p>
          <a:p>
            <a:r>
              <a:rPr lang="hr-HR" sz="2400" dirty="0">
                <a:latin typeface="Monotype Corsiva" panose="03010101010201010101" pitchFamily="66" charset="0"/>
              </a:rPr>
              <a:t>"U moru me ima, u soli sam dio,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bez mene bi okus bio tek mio.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Dodirnem li vodu — nastaje ples,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jer reaktivan sam, kao plameni </a:t>
            </a:r>
            <a:r>
              <a:rPr lang="hr-HR" sz="2400" dirty="0" err="1">
                <a:latin typeface="Monotype Corsiva" panose="03010101010201010101" pitchFamily="66" charset="0"/>
              </a:rPr>
              <a:t>res</a:t>
            </a:r>
            <a:r>
              <a:rPr lang="hr-HR" sz="2400" dirty="0">
                <a:latin typeface="Monotype Corsiva" panose="03010101010201010101" pitchFamily="66" charset="0"/>
              </a:rPr>
              <a:t>!"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B435A0-65A5-4E48-856B-FFF4DA3995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34" r="18304"/>
          <a:stretch>
            <a:fillRect/>
          </a:stretch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610" y="987552"/>
            <a:ext cx="3364395" cy="1088136"/>
          </a:xfrm>
        </p:spPr>
        <p:txBody>
          <a:bodyPr anchor="b">
            <a:normAutofit/>
          </a:bodyPr>
          <a:lstStyle/>
          <a:p>
            <a:r>
              <a:rPr lang="hr-HR" sz="3000"/>
              <a:t>Krug 4: Zagonetka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77773" y="45651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610" y="2286000"/>
            <a:ext cx="32918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609" y="2688336"/>
            <a:ext cx="3374136" cy="3584448"/>
          </a:xfrm>
        </p:spPr>
        <p:txBody>
          <a:bodyPr anchor="t">
            <a:normAutofit fontScale="92500"/>
          </a:bodyPr>
          <a:lstStyle/>
          <a:p>
            <a:r>
              <a:rPr lang="hr-HR" sz="2400" dirty="0"/>
              <a:t>Koji kemijski element je rješenje sljedeće zagonetke.</a:t>
            </a:r>
          </a:p>
          <a:p>
            <a:r>
              <a:rPr lang="hr-HR" sz="2400" dirty="0">
                <a:latin typeface="Monotype Corsiva" panose="03010101010201010101" pitchFamily="66" charset="0"/>
              </a:rPr>
              <a:t>"U staklu se skriva, srebrnast sjaj,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tekuća, hladna, a nije ni čaj.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Termometar voli njen tihi tok,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ali otrovna zna biti — pazi na to!"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1FC058B-E190-4471-B798-32B3CEA029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56" r="27981"/>
          <a:stretch>
            <a:fillRect/>
          </a:stretch>
        </p:blipFill>
        <p:spPr>
          <a:xfrm>
            <a:off x="3981039" y="10"/>
            <a:ext cx="5162961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22365F-BCFA-4797-B893-82CB3A6C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38036"/>
            <a:ext cx="3064248" cy="1402470"/>
          </a:xfrm>
        </p:spPr>
        <p:txBody>
          <a:bodyPr anchor="t">
            <a:normAutofit/>
          </a:bodyPr>
          <a:lstStyle/>
          <a:p>
            <a:r>
              <a:rPr lang="hr-HR" sz="2800"/>
              <a:t>Krug 4: Zagonetka</a:t>
            </a:r>
          </a:p>
        </p:txBody>
      </p: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6BC81F8-74A5-4710-8EE6-32B6552D2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551176"/>
            <a:ext cx="3064248" cy="3591207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/>
              <a:t>Koji nemetal je rješenje sljedeće zagonetke?</a:t>
            </a:r>
          </a:p>
          <a:p>
            <a:r>
              <a:rPr lang="hr-HR" sz="2400" dirty="0">
                <a:latin typeface="Monotype Corsiva" panose="03010101010201010101" pitchFamily="66" charset="0"/>
              </a:rPr>
              <a:t>"Žut sam </a:t>
            </a:r>
            <a:r>
              <a:rPr lang="hr-HR" sz="2400" dirty="0" err="1">
                <a:latin typeface="Monotype Corsiva" panose="03010101010201010101" pitchFamily="66" charset="0"/>
              </a:rPr>
              <a:t>k’o</a:t>
            </a:r>
            <a:r>
              <a:rPr lang="hr-HR" sz="2400" dirty="0">
                <a:latin typeface="Monotype Corsiva" panose="03010101010201010101" pitchFamily="66" charset="0"/>
              </a:rPr>
              <a:t> sunce, al’ miris mi smeta,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na trulim jajima podsjetim svijeta.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U vulkanu gorim, u zraku sam dim,</a:t>
            </a:r>
            <a:br>
              <a:rPr lang="hr-HR" sz="2400" dirty="0">
                <a:latin typeface="Monotype Corsiva" panose="03010101010201010101" pitchFamily="66" charset="0"/>
              </a:rPr>
            </a:br>
            <a:r>
              <a:rPr lang="hr-HR" sz="2400" dirty="0">
                <a:latin typeface="Monotype Corsiva" panose="03010101010201010101" pitchFamily="66" charset="0"/>
              </a:rPr>
              <a:t>u svakoj munji ja plešem s njim."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9BF4FBC-1EC9-4051-95F6-4C50A0F453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54" r="13213"/>
          <a:stretch>
            <a:fillRect/>
          </a:stretch>
        </p:blipFill>
        <p:spPr>
          <a:xfrm>
            <a:off x="4238244" y="10"/>
            <a:ext cx="490575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2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Čestitamo!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🎉 Kviz je gotov! Prebrojite bodove i proglasite pobjednike!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Pravila igre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dirty="0"/>
              <a:t>🔹 </a:t>
            </a:r>
            <a:r>
              <a:rPr lang="hr-HR" dirty="0"/>
              <a:t>Četiri kruga</a:t>
            </a:r>
            <a:r>
              <a:rPr dirty="0"/>
              <a:t>, </a:t>
            </a:r>
            <a:r>
              <a:rPr dirty="0" err="1"/>
              <a:t>svaki</a:t>
            </a:r>
            <a:r>
              <a:rPr dirty="0"/>
              <a:t> </a:t>
            </a:r>
            <a:r>
              <a:rPr dirty="0" err="1"/>
              <a:t>tim</a:t>
            </a:r>
            <a:r>
              <a:rPr dirty="0"/>
              <a:t> </a:t>
            </a:r>
            <a:r>
              <a:rPr dirty="0" err="1"/>
              <a:t>odgovara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pitanja</a:t>
            </a:r>
            <a:r>
              <a:rPr dirty="0"/>
              <a:t>.</a:t>
            </a:r>
            <a:endParaRPr lang="sr-Latn-RS"/>
          </a:p>
          <a:p>
            <a:pPr marL="0" indent="0">
              <a:buNone/>
            </a:pPr>
            <a:r>
              <a:rPr dirty="0"/>
              <a:t>🔹 </a:t>
            </a:r>
            <a:r>
              <a:rPr dirty="0" err="1"/>
              <a:t>Pišite</a:t>
            </a:r>
            <a:r>
              <a:rPr dirty="0"/>
              <a:t> </a:t>
            </a:r>
            <a:r>
              <a:rPr dirty="0" err="1"/>
              <a:t>odgovore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papire</a:t>
            </a:r>
            <a:r>
              <a:rPr dirty="0"/>
              <a:t>.</a:t>
            </a:r>
            <a:endParaRPr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dirty="0"/>
              <a:t>🔹 </a:t>
            </a:r>
            <a:r>
              <a:rPr dirty="0" err="1"/>
              <a:t>Bodovi</a:t>
            </a:r>
            <a:r>
              <a:rPr dirty="0"/>
              <a:t> se </a:t>
            </a:r>
            <a:r>
              <a:rPr dirty="0" err="1"/>
              <a:t>zbrajaju</a:t>
            </a:r>
            <a:r>
              <a:rPr dirty="0"/>
              <a:t> po </a:t>
            </a:r>
            <a:r>
              <a:rPr dirty="0" err="1"/>
              <a:t>rundi</a:t>
            </a:r>
            <a:r>
              <a:rPr dirty="0"/>
              <a:t>.</a:t>
            </a:r>
            <a:endParaRPr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dirty="0"/>
              <a:t>🔹 </a:t>
            </a:r>
            <a:r>
              <a:rPr dirty="0" err="1"/>
              <a:t>Igrajmo</a:t>
            </a:r>
            <a:r>
              <a:rPr dirty="0"/>
              <a:t> fer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zabavimo</a:t>
            </a:r>
            <a:r>
              <a:rPr dirty="0"/>
              <a:t> se!</a:t>
            </a:r>
            <a:endParaRPr dirty="0">
              <a:ea typeface="Calibri"/>
              <a:cs typeface="Calibri"/>
            </a:endParaRPr>
          </a:p>
          <a:p>
            <a:pPr marL="0" indent="0">
              <a:buNone/>
            </a:pPr>
            <a:endParaRPr lang="hr-HR" dirty="0">
              <a:ea typeface="Calibri"/>
              <a:cs typeface="Calibri"/>
            </a:endParaRPr>
          </a:p>
          <a:p>
            <a:pPr marL="0" indent="0">
              <a:buNone/>
            </a:pPr>
            <a:endParaRPr lang="hr-HR" dirty="0">
              <a:ea typeface="Calibri"/>
              <a:cs typeface="Calibri"/>
            </a:endParaRPr>
          </a:p>
        </p:txBody>
      </p:sp>
      <p:pic>
        <p:nvPicPr>
          <p:cNvPr id="4" name="Grafika 3" descr="Grinning face outline with solid fill">
            <a:extLst>
              <a:ext uri="{FF2B5EF4-FFF2-40B4-BE49-F238E27FC236}">
                <a16:creationId xmlns:a16="http://schemas.microsoft.com/office/drawing/2014/main" id="{42DBE39C-24C8-A7B8-9D95-D9E6441DD47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846286" y="4096657"/>
            <a:ext cx="1748971" cy="17489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 descr="Slika na kojoj se prikazuje Ljudsko lice, portret, osoba, odijevanje&#10;&#10;Opis je automatski generiran">
            <a:extLst>
              <a:ext uri="{FF2B5EF4-FFF2-40B4-BE49-F238E27FC236}">
                <a16:creationId xmlns:a16="http://schemas.microsoft.com/office/drawing/2014/main" id="{053697A8-EDDC-49DA-90F8-2C64299D2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032" r="20784" b="2"/>
          <a:stretch>
            <a:fillRect/>
          </a:stretch>
        </p:blipFill>
        <p:spPr>
          <a:xfrm>
            <a:off x="1996368" y="10"/>
            <a:ext cx="7252231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77" y="261430"/>
            <a:ext cx="2866641" cy="1899912"/>
          </a:xfrm>
        </p:spPr>
        <p:txBody>
          <a:bodyPr>
            <a:normAutofit/>
          </a:bodyPr>
          <a:lstStyle/>
          <a:p>
            <a:r>
              <a:rPr lang="pl-PL" sz="3600"/>
              <a:t> Krug 1:</a:t>
            </a:r>
            <a:r>
              <a:rPr lang="pl-PL" sz="3500"/>
              <a:t> Tko </a:t>
            </a:r>
            <a:r>
              <a:rPr lang="pl-PL" sz="3500" dirty="0"/>
              <a:t>je ovo?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4201"/>
            <a:ext cx="2866641" cy="3742762"/>
          </a:xfrm>
        </p:spPr>
        <p:txBody>
          <a:bodyPr>
            <a:normAutofit/>
          </a:bodyPr>
          <a:lstStyle/>
          <a:p>
            <a:r>
              <a:rPr lang="hr-HR" sz="2800" dirty="0"/>
              <a:t>Ova znanstvenica prva je dobila dvije Nobelove nagrade i istraživala radioaktivnost.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1188A8B1-6421-4E1D-A5C8-C5D9F3E37AA7}"/>
              </a:ext>
            </a:extLst>
          </p:cNvPr>
          <p:cNvSpPr txBox="1"/>
          <p:nvPr/>
        </p:nvSpPr>
        <p:spPr>
          <a:xfrm>
            <a:off x="6998860" y="6657945"/>
            <a:ext cx="214513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laventanaciudadana.cl/pensamientos-de-marie-curie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3938487" cy="1807305"/>
          </a:xfrm>
        </p:spPr>
        <p:txBody>
          <a:bodyPr>
            <a:normAutofit/>
          </a:bodyPr>
          <a:lstStyle/>
          <a:p>
            <a:r>
              <a:rPr lang="pl-PL" sz="4000"/>
              <a:t>Krug 1</a:t>
            </a:r>
            <a:r>
              <a:rPr lang="pl-PL" sz="5400"/>
              <a:t>:</a:t>
            </a:r>
            <a:r>
              <a:rPr dirty="0"/>
              <a:t> </a:t>
            </a:r>
            <a:r>
              <a:rPr err="1"/>
              <a:t>Tko</a:t>
            </a:r>
            <a:r>
              <a:rPr dirty="0"/>
              <a:t> je </a:t>
            </a:r>
            <a:r>
              <a:rPr lang="hr-HR" dirty="0"/>
              <a:t>ovo</a:t>
            </a:r>
            <a:r>
              <a:rPr dirty="0"/>
              <a:t>?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3297"/>
            <a:ext cx="3464715" cy="3843666"/>
          </a:xfrm>
        </p:spPr>
        <p:txBody>
          <a:bodyPr>
            <a:normAutofit/>
          </a:bodyPr>
          <a:lstStyle/>
          <a:p>
            <a:r>
              <a:rPr lang="hr-HR" sz="2800" dirty="0"/>
              <a:t>Ovaj kemičar osmislio je periodni sustav elemenata.</a:t>
            </a:r>
          </a:p>
          <a:p>
            <a:r>
              <a:rPr lang="hr-HR" sz="2800" dirty="0"/>
              <a:t>Bio je ruske nacionalnosti.</a:t>
            </a:r>
          </a:p>
        </p:txBody>
      </p:sp>
      <p:pic>
        <p:nvPicPr>
          <p:cNvPr id="5" name="Slika 4" descr="Slika na kojoj se prikazuje Ljudsko lice, odijevanje, osoba, Ljudska brada&#10;&#10;Opis je automatski generiran">
            <a:extLst>
              <a:ext uri="{FF2B5EF4-FFF2-40B4-BE49-F238E27FC236}">
                <a16:creationId xmlns:a16="http://schemas.microsoft.com/office/drawing/2014/main" id="{3E7A655E-090E-4FA5-8EE2-000C6065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592" r="8592"/>
          <a:stretch>
            <a:fillRect/>
          </a:stretch>
        </p:blipFill>
        <p:spPr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AE07CF8-28FD-4378-9604-69BD97355876}"/>
              </a:ext>
            </a:extLst>
          </p:cNvPr>
          <p:cNvSpPr txBox="1"/>
          <p:nvPr/>
        </p:nvSpPr>
        <p:spPr>
          <a:xfrm>
            <a:off x="6878636" y="6657945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opetus.wiki/doku.php/kemia:alkuaineiden_jaksollinen_jaerjestelma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F648E7D-6BCF-4372-B0D1-31F98BA5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pl-PL"/>
              <a:t>Krug 1:</a:t>
            </a:r>
            <a:r>
              <a:rPr lang="hr-HR" sz="6000" dirty="0"/>
              <a:t> </a:t>
            </a:r>
            <a:r>
              <a:rPr lang="hr-HR" sz="4700"/>
              <a:t>Tko je ovo?</a:t>
            </a:r>
            <a:endParaRPr lang="sr-Latn-R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3BA559-7C9C-E94E-B194-47E7B28E4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r>
              <a:rPr lang="hr-HR" sz="2400" dirty="0"/>
              <a:t>Francuski znanstvenik</a:t>
            </a:r>
          </a:p>
          <a:p>
            <a:r>
              <a:rPr lang="hr-HR" sz="2400" dirty="0"/>
              <a:t>„Otac kemije”</a:t>
            </a:r>
          </a:p>
          <a:p>
            <a:r>
              <a:rPr lang="hr-HR" sz="2400" dirty="0"/>
              <a:t>Ubijen na giljotini u vrijeme Francuske revolucije</a:t>
            </a:r>
            <a:endParaRPr lang="en-US" sz="2400" dirty="0"/>
          </a:p>
        </p:txBody>
      </p:sp>
      <p:pic>
        <p:nvPicPr>
          <p:cNvPr id="5" name="Rezervirano mjesto sadržaja 4" descr="Slika na kojoj se prikazuje odijevanje, u dvorani, haljina, Ljudsko lice&#10;&#10;Opis je automatski generiran">
            <a:extLst>
              <a:ext uri="{FF2B5EF4-FFF2-40B4-BE49-F238E27FC236}">
                <a16:creationId xmlns:a16="http://schemas.microsoft.com/office/drawing/2014/main" id="{E162B210-45EA-4CE0-A8ED-12AEECFD1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303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12CE117-A09C-4046-A8D5-3058F56A01FB}"/>
              </a:ext>
            </a:extLst>
          </p:cNvPr>
          <p:cNvSpPr txBox="1"/>
          <p:nvPr/>
        </p:nvSpPr>
        <p:spPr>
          <a:xfrm>
            <a:off x="6726350" y="6657945"/>
            <a:ext cx="241765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culturacientifica.com/2016/10/25/lenguaje-la-quimica/675px-david_-_portrait_of_monsieur_lavoisier_and_his_wi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2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33FF29-5220-4FEC-9D14-ECB24688E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pl-PL"/>
              <a:t>Krug 1:</a:t>
            </a:r>
            <a:r>
              <a:rPr lang="hr-HR" sz="6000" dirty="0"/>
              <a:t> </a:t>
            </a:r>
            <a:r>
              <a:rPr lang="hr-HR" sz="4700"/>
              <a:t>Tko je ovo?</a:t>
            </a:r>
            <a:endParaRPr lang="sr-Latn-R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sX0" fmla="*/ 0 w 2606040"/>
              <a:gd name="csY0" fmla="*/ 0 h 18288"/>
              <a:gd name="csX1" fmla="*/ 625450 w 2606040"/>
              <a:gd name="csY1" fmla="*/ 0 h 18288"/>
              <a:gd name="csX2" fmla="*/ 1224839 w 2606040"/>
              <a:gd name="csY2" fmla="*/ 0 h 18288"/>
              <a:gd name="csX3" fmla="*/ 1824228 w 2606040"/>
              <a:gd name="csY3" fmla="*/ 0 h 18288"/>
              <a:gd name="csX4" fmla="*/ 2606040 w 2606040"/>
              <a:gd name="csY4" fmla="*/ 0 h 18288"/>
              <a:gd name="csX5" fmla="*/ 2606040 w 2606040"/>
              <a:gd name="csY5" fmla="*/ 18288 h 18288"/>
              <a:gd name="csX6" fmla="*/ 1902409 w 2606040"/>
              <a:gd name="csY6" fmla="*/ 18288 h 18288"/>
              <a:gd name="csX7" fmla="*/ 1276960 w 2606040"/>
              <a:gd name="csY7" fmla="*/ 18288 h 18288"/>
              <a:gd name="csX8" fmla="*/ 677570 w 2606040"/>
              <a:gd name="csY8" fmla="*/ 18288 h 18288"/>
              <a:gd name="csX9" fmla="*/ 0 w 2606040"/>
              <a:gd name="csY9" fmla="*/ 18288 h 18288"/>
              <a:gd name="csX10" fmla="*/ 0 w 2606040"/>
              <a:gd name="csY10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3018E5-C0A1-FDBF-CB92-7582023AD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 fontScale="92500"/>
          </a:bodyPr>
          <a:lstStyle/>
          <a:p>
            <a:r>
              <a:rPr lang="hr-HR" sz="2800" dirty="0"/>
              <a:t>Hrvatski kemičar</a:t>
            </a:r>
          </a:p>
          <a:p>
            <a:r>
              <a:rPr lang="hr-HR" sz="2800" dirty="0"/>
              <a:t>Bavio se organskom kemijom</a:t>
            </a:r>
          </a:p>
          <a:p>
            <a:r>
              <a:rPr lang="hr-HR" sz="2800" dirty="0"/>
              <a:t>Dobitnik Nobelove nagrade za kemiju</a:t>
            </a:r>
          </a:p>
          <a:p>
            <a:r>
              <a:rPr lang="hr-HR" sz="2800" dirty="0"/>
              <a:t>Rodio se u Vukovaru</a:t>
            </a:r>
            <a:endParaRPr lang="en-US" sz="2800" dirty="0"/>
          </a:p>
        </p:txBody>
      </p:sp>
      <p:pic>
        <p:nvPicPr>
          <p:cNvPr id="5" name="Rezervirano mjesto sadržaja 4" descr="Slika na kojoj se prikazuje osoba, crno-bijelo, odijevanje, čovjek&#10;&#10;Opis je automatski generiran">
            <a:extLst>
              <a:ext uri="{FF2B5EF4-FFF2-40B4-BE49-F238E27FC236}">
                <a16:creationId xmlns:a16="http://schemas.microsoft.com/office/drawing/2014/main" id="{D8189335-85DF-41B7-B9D7-BF071370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" b="6045"/>
          <a:stretch>
            <a:fillRect/>
          </a:stretch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79C7239-E4BC-4CE2-B942-E03BE2F86C9E}"/>
              </a:ext>
            </a:extLst>
          </p:cNvPr>
          <p:cNvSpPr txBox="1"/>
          <p:nvPr/>
        </p:nvSpPr>
        <p:spPr>
          <a:xfrm>
            <a:off x="6878636" y="6657945"/>
            <a:ext cx="22653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zh.wikipedia.org/wiki/%E6%8B%89%E6%B2%83%E6%96%AF%E6%8B%89%E5%A4%AB%C2%B7%E9%B2%81%E6%97%A5%E5%A5%87%E5%8D%A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0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Krug 2</a:t>
            </a:r>
            <a:r>
              <a:rPr dirty="0"/>
              <a:t>: </a:t>
            </a:r>
            <a:r>
              <a:rPr dirty="0" err="1"/>
              <a:t>Kemija</a:t>
            </a:r>
            <a:r>
              <a:rPr dirty="0"/>
              <a:t> u </a:t>
            </a:r>
            <a:r>
              <a:rPr dirty="0" err="1"/>
              <a:t>stihovima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se zove pjevačica koja pjeva sljedeću pjesmu? </a:t>
            </a:r>
          </a:p>
          <a:p>
            <a:r>
              <a:rPr lang="hr-HR" dirty="0">
                <a:hlinkClick r:id="rId2"/>
              </a:rPr>
              <a:t>https://www.youtube.com/watch?v=ZVrWbTSeeB0</a:t>
            </a:r>
            <a:endParaRPr lang="hr-HR" dirty="0"/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6F23F9-0522-413E-B1CE-10EF4CF86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Krug 2: Kemija u stihovima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A765D9-B8C8-4477-B8DB-CD7F86B3C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se zove sljedeća pjesma?</a:t>
            </a:r>
          </a:p>
          <a:p>
            <a:r>
              <a:rPr lang="hr-HR" dirty="0">
                <a:hlinkClick r:id="rId2"/>
              </a:rPr>
              <a:t>https://www.youtube.com/watch?v=qgrjcc0Su6o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8447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F4AED-1609-4758-B34C-EBF4E543A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r>
              <a:rPr lang="hr-HR" sz="4200"/>
              <a:t>Krug 2: Kemija u modelima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F17677-01C3-4121-B016-BB3E72CF8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hr-HR" sz="2400" dirty="0"/>
              <a:t>Koju anorgansku molekulu prikazuje sljedeći model?</a:t>
            </a:r>
          </a:p>
          <a:p>
            <a:endParaRPr lang="hr-HR" sz="1700" dirty="0"/>
          </a:p>
          <a:p>
            <a:endParaRPr lang="hr-HR" sz="17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9F4AB2F-8756-4C28-8067-7D7448339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49" y="3120762"/>
            <a:ext cx="3862707" cy="24412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8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541</Words>
  <Application>Microsoft Office PowerPoint</Application>
  <PresentationFormat>Prikaz na zaslonu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Office Theme</vt:lpstr>
      <vt:lpstr>Kemijski izazov!</vt:lpstr>
      <vt:lpstr>Pravila igre</vt:lpstr>
      <vt:lpstr> Krug 1: Tko je ovo?</vt:lpstr>
      <vt:lpstr>Krug 1: Tko je ovo?</vt:lpstr>
      <vt:lpstr>Krug 1: Tko je ovo?</vt:lpstr>
      <vt:lpstr>Krug 1: Tko je ovo?</vt:lpstr>
      <vt:lpstr>Krug 2: Kemija u stihovima</vt:lpstr>
      <vt:lpstr>Krug 2: Kemija u stihovima</vt:lpstr>
      <vt:lpstr>Krug 2: Kemija u modelima</vt:lpstr>
      <vt:lpstr>Krug 2: Kemija u modelima</vt:lpstr>
      <vt:lpstr>Krug 3: Pokus – Gorenje alkohola</vt:lpstr>
      <vt:lpstr>Krug 3:  Pokus –Gorenje magnezija</vt:lpstr>
      <vt:lpstr>Krug 3: Pokus- Zagrijavanje modre galice</vt:lpstr>
      <vt:lpstr>Krug 3: Pokus- Reakcija kiseline i lužine</vt:lpstr>
      <vt:lpstr>Krug 4: Zagonetke</vt:lpstr>
      <vt:lpstr>Krug 4: Zagonetka</vt:lpstr>
      <vt:lpstr>Krug 4: Zagonetka</vt:lpstr>
      <vt:lpstr>Krug 4: Zagonetka</vt:lpstr>
      <vt:lpstr>Čestitamo!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Kemijski izazov!</dc:title>
  <dc:creator>tajana.kovacevic@yahoo.com</dc:creator>
  <cp:lastModifiedBy>tajana.kovacevic@yahoo.com</cp:lastModifiedBy>
  <cp:revision>40</cp:revision>
  <dcterms:created xsi:type="dcterms:W3CDTF">2025-06-04T18:46:20Z</dcterms:created>
  <dcterms:modified xsi:type="dcterms:W3CDTF">2026-06-22T16:01:03Z</dcterms:modified>
</cp:coreProperties>
</file>